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62"/>
  </p:notesMasterIdLst>
  <p:sldIdLst>
    <p:sldId id="256" r:id="rId4"/>
    <p:sldId id="257" r:id="rId5"/>
    <p:sldId id="287" r:id="rId6"/>
    <p:sldId id="328" r:id="rId7"/>
    <p:sldId id="329" r:id="rId8"/>
    <p:sldId id="330" r:id="rId9"/>
    <p:sldId id="331" r:id="rId10"/>
    <p:sldId id="332" r:id="rId11"/>
    <p:sldId id="338" r:id="rId12"/>
    <p:sldId id="333" r:id="rId13"/>
    <p:sldId id="334" r:id="rId14"/>
    <p:sldId id="336" r:id="rId15"/>
    <p:sldId id="335" r:id="rId16"/>
    <p:sldId id="337" r:id="rId17"/>
    <p:sldId id="342" r:id="rId18"/>
    <p:sldId id="344" r:id="rId19"/>
    <p:sldId id="351" r:id="rId20"/>
    <p:sldId id="341" r:id="rId21"/>
    <p:sldId id="347" r:id="rId22"/>
    <p:sldId id="348" r:id="rId23"/>
    <p:sldId id="349" r:id="rId24"/>
    <p:sldId id="339" r:id="rId25"/>
    <p:sldId id="345" r:id="rId26"/>
    <p:sldId id="346" r:id="rId27"/>
    <p:sldId id="276" r:id="rId28"/>
    <p:sldId id="302" r:id="rId29"/>
    <p:sldId id="350" r:id="rId30"/>
    <p:sldId id="280" r:id="rId31"/>
    <p:sldId id="262" r:id="rId32"/>
    <p:sldId id="263" r:id="rId33"/>
    <p:sldId id="323" r:id="rId34"/>
    <p:sldId id="265" r:id="rId35"/>
    <p:sldId id="266" r:id="rId36"/>
    <p:sldId id="267" r:id="rId37"/>
    <p:sldId id="322" r:id="rId38"/>
    <p:sldId id="320" r:id="rId39"/>
    <p:sldId id="326" r:id="rId40"/>
    <p:sldId id="258" r:id="rId41"/>
    <p:sldId id="259" r:id="rId42"/>
    <p:sldId id="269" r:id="rId43"/>
    <p:sldId id="288" r:id="rId44"/>
    <p:sldId id="306" r:id="rId45"/>
    <p:sldId id="284" r:id="rId46"/>
    <p:sldId id="308" r:id="rId47"/>
    <p:sldId id="289" r:id="rId48"/>
    <p:sldId id="309" r:id="rId49"/>
    <p:sldId id="310" r:id="rId50"/>
    <p:sldId id="311" r:id="rId51"/>
    <p:sldId id="312" r:id="rId52"/>
    <p:sldId id="317" r:id="rId53"/>
    <p:sldId id="316" r:id="rId54"/>
    <p:sldId id="325" r:id="rId55"/>
    <p:sldId id="290" r:id="rId56"/>
    <p:sldId id="314" r:id="rId57"/>
    <p:sldId id="324" r:id="rId58"/>
    <p:sldId id="305" r:id="rId59"/>
    <p:sldId id="321" r:id="rId60"/>
    <p:sldId id="327"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28"/>
            <p14:sldId id="329"/>
            <p14:sldId id="330"/>
            <p14:sldId id="331"/>
            <p14:sldId id="332"/>
            <p14:sldId id="338"/>
            <p14:sldId id="333"/>
            <p14:sldId id="334"/>
            <p14:sldId id="336"/>
            <p14:sldId id="335"/>
            <p14:sldId id="337"/>
            <p14:sldId id="342"/>
            <p14:sldId id="344"/>
            <p14:sldId id="351"/>
            <p14:sldId id="341"/>
            <p14:sldId id="347"/>
            <p14:sldId id="348"/>
            <p14:sldId id="349"/>
            <p14:sldId id="339"/>
            <p14:sldId id="345"/>
            <p14:sldId id="346"/>
            <p14:sldId id="276"/>
            <p14:sldId id="302"/>
            <p14:sldId id="350"/>
          </p14:sldIdLst>
        </p14:section>
        <p14:section name="old slides" id="{B1F21E67-3147-4F93-B08D-56454EF796CE}">
          <p14:sldIdLst>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1"/>
            <p14:sldId id="312"/>
            <p14:sldId id="317"/>
            <p14:sldId id="316"/>
            <p14:sldId id="325"/>
            <p14:sldId id="290"/>
            <p14:sldId id="314"/>
            <p14:sldId id="324"/>
            <p14:sldId id="305"/>
            <p14:sldId id="321"/>
            <p14:sldId id="327"/>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70" autoAdjust="0"/>
    <p:restoredTop sz="69143" autoAdjust="0"/>
  </p:normalViewPr>
  <p:slideViewPr>
    <p:cSldViewPr snapToGrid="0">
      <p:cViewPr>
        <p:scale>
          <a:sx n="20" d="100"/>
          <a:sy n="20" d="100"/>
        </p:scale>
        <p:origin x="1016" y="220"/>
      </p:cViewPr>
      <p:guideLst>
        <p:guide orient="horz" pos="1800"/>
        <p:guide pos="7680"/>
      </p:guideLst>
    </p:cSldViewPr>
  </p:slideViewPr>
  <p:notesTextViewPr>
    <p:cViewPr>
      <p:scale>
        <a:sx n="1" d="1"/>
        <a:sy n="1" d="1"/>
      </p:scale>
      <p:origin x="0" y="0"/>
    </p:cViewPr>
  </p:notesTextViewPr>
  <p:sorterViewPr>
    <p:cViewPr>
      <p:scale>
        <a:sx n="60" d="100"/>
        <a:sy n="60" d="100"/>
      </p:scale>
      <p:origin x="0" y="-156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41</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42</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45</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46</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49</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50</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53</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859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3/29/2025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3/29/2025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3/29/2025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3/29/2025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3/29/2025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3/29/2025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3/29/2025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3/29/2025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3/29/2025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3/29/2025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3/29/2025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3/29/2025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3/29/2025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3/29/2025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wsj.com/articles/SB10001424127887323777204578189391813881534"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eater.com/2019/7/25/8930669/dominos-supreme-court-website-accessible-blind-user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20.png"/><Relationship Id="rId4" Type="http://schemas.openxmlformats.org/officeDocument/2006/relationships/hyperlink" Target="https://arxiv.org/pdf/1906.02243.pd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www.microsoft.com/en-us/research/uploads/prod/2020/03/Guidelines_summary_image@2x.p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vsd.ccs.neu.edu/introduction/challenge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a:t>
            </a:r>
            <a:r>
              <a:rPr lang="en-US" dirty="0"/>
              <a:t>Human Values</a:t>
            </a:r>
            <a:endParaRPr dirty="0"/>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EDE9-4333-53C7-7442-9CA8492F2354}"/>
              </a:ext>
            </a:extLst>
          </p:cNvPr>
          <p:cNvSpPr>
            <a:spLocks noGrp="1"/>
          </p:cNvSpPr>
          <p:nvPr>
            <p:ph type="title"/>
          </p:nvPr>
        </p:nvSpPr>
        <p:spPr/>
        <p:txBody>
          <a:bodyPr/>
          <a:lstStyle/>
          <a:p>
            <a:r>
              <a:rPr lang="en-US" dirty="0"/>
              <a:t>What is the social context?</a:t>
            </a:r>
          </a:p>
        </p:txBody>
      </p:sp>
      <p:sp>
        <p:nvSpPr>
          <p:cNvPr id="3" name="Content Placeholder 2">
            <a:extLst>
              <a:ext uri="{FF2B5EF4-FFF2-40B4-BE49-F238E27FC236}">
                <a16:creationId xmlns:a16="http://schemas.microsoft.com/office/drawing/2014/main" id="{639E3C11-18AE-493D-AED8-B00E85E4BD2C}"/>
              </a:ext>
            </a:extLst>
          </p:cNvPr>
          <p:cNvSpPr>
            <a:spLocks noGrp="1"/>
          </p:cNvSpPr>
          <p:nvPr>
            <p:ph idx="1"/>
          </p:nvPr>
        </p:nvSpPr>
        <p:spPr/>
        <p:txBody>
          <a:bodyPr/>
          <a:lstStyle/>
          <a:p>
            <a:r>
              <a:rPr lang="en-US" dirty="0"/>
              <a:t>what categories of people will benefit from our software?</a:t>
            </a:r>
          </a:p>
          <a:p>
            <a:r>
              <a:rPr lang="en-US" dirty="0"/>
              <a:t>what categories of people will be harmed by the use of our software?</a:t>
            </a:r>
          </a:p>
        </p:txBody>
      </p:sp>
      <p:sp>
        <p:nvSpPr>
          <p:cNvPr id="4" name="Slide Number Placeholder 3">
            <a:extLst>
              <a:ext uri="{FF2B5EF4-FFF2-40B4-BE49-F238E27FC236}">
                <a16:creationId xmlns:a16="http://schemas.microsoft.com/office/drawing/2014/main" id="{E76493D4-EFFE-A3DB-B398-23E313E68DC4}"/>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44551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06DD-3A9A-DFCD-76D5-783F3105C204}"/>
              </a:ext>
            </a:extLst>
          </p:cNvPr>
          <p:cNvSpPr>
            <a:spLocks noGrp="1"/>
          </p:cNvSpPr>
          <p:nvPr>
            <p:ph type="title"/>
          </p:nvPr>
        </p:nvSpPr>
        <p:spPr/>
        <p:txBody>
          <a:bodyPr/>
          <a:lstStyle/>
          <a:p>
            <a:r>
              <a:rPr lang="en-US" dirty="0"/>
              <a:t>What is the business context?</a:t>
            </a:r>
          </a:p>
        </p:txBody>
      </p:sp>
      <p:sp>
        <p:nvSpPr>
          <p:cNvPr id="3" name="Content Placeholder 2">
            <a:extLst>
              <a:ext uri="{FF2B5EF4-FFF2-40B4-BE49-F238E27FC236}">
                <a16:creationId xmlns:a16="http://schemas.microsoft.com/office/drawing/2014/main" id="{4BCB8A46-9035-9C21-7F0A-2BD8FBC4FF9C}"/>
              </a:ext>
            </a:extLst>
          </p:cNvPr>
          <p:cNvSpPr>
            <a:spLocks noGrp="1"/>
          </p:cNvSpPr>
          <p:nvPr>
            <p:ph idx="1"/>
          </p:nvPr>
        </p:nvSpPr>
        <p:spPr/>
        <p:txBody>
          <a:bodyPr/>
          <a:lstStyle/>
          <a:p>
            <a:r>
              <a:rPr lang="en-US" dirty="0"/>
              <a:t>Who is going to pay for this software?</a:t>
            </a:r>
          </a:p>
          <a:p>
            <a:pPr lvl="1"/>
            <a:r>
              <a:rPr lang="en-US" dirty="0"/>
              <a:t>users?</a:t>
            </a:r>
          </a:p>
          <a:p>
            <a:pPr lvl="1"/>
            <a:r>
              <a:rPr lang="en-US" dirty="0"/>
              <a:t>advertisers?</a:t>
            </a:r>
          </a:p>
          <a:p>
            <a:pPr lvl="1"/>
            <a:r>
              <a:rPr lang="en-US" dirty="0"/>
              <a:t>sponsors or sponsoring agencies?</a:t>
            </a:r>
          </a:p>
          <a:p>
            <a:r>
              <a:rPr lang="en-US" dirty="0"/>
              <a:t>What are their incentives?</a:t>
            </a:r>
          </a:p>
          <a:p>
            <a:pPr lvl="1"/>
            <a:r>
              <a:rPr lang="en-US" dirty="0"/>
              <a:t>how do their incentives affect (or distort) our priorities in designing or developing this software?</a:t>
            </a:r>
          </a:p>
          <a:p>
            <a:pPr lvl="2"/>
            <a:r>
              <a:rPr lang="en-US" dirty="0"/>
              <a:t>if our sponsors are selling advertising, then we may be pressed to prioritize "engagement" </a:t>
            </a:r>
          </a:p>
          <a:p>
            <a:pPr lvl="2"/>
            <a:r>
              <a:rPr lang="en-US" dirty="0"/>
              <a:t>if our sponsors want to help disadvantaged people to connect with services, we may be pressed to prioritize accessibility.</a:t>
            </a:r>
          </a:p>
        </p:txBody>
      </p:sp>
      <p:sp>
        <p:nvSpPr>
          <p:cNvPr id="4" name="Slide Number Placeholder 3">
            <a:extLst>
              <a:ext uri="{FF2B5EF4-FFF2-40B4-BE49-F238E27FC236}">
                <a16:creationId xmlns:a16="http://schemas.microsoft.com/office/drawing/2014/main" id="{E7C743BD-04F9-9E4A-9EA3-75FE8D702EE3}"/>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69596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879D-C1FA-4844-1BAE-D85D8DC16720}"/>
              </a:ext>
            </a:extLst>
          </p:cNvPr>
          <p:cNvSpPr>
            <a:spLocks noGrp="1"/>
          </p:cNvSpPr>
          <p:nvPr>
            <p:ph type="title"/>
          </p:nvPr>
        </p:nvSpPr>
        <p:spPr/>
        <p:txBody>
          <a:bodyPr/>
          <a:lstStyle/>
          <a:p>
            <a:r>
              <a:rPr lang="en-US" dirty="0"/>
              <a:t>Who is selling what to who?</a:t>
            </a:r>
          </a:p>
        </p:txBody>
      </p:sp>
      <p:sp>
        <p:nvSpPr>
          <p:cNvPr id="3" name="Content Placeholder 2">
            <a:extLst>
              <a:ext uri="{FF2B5EF4-FFF2-40B4-BE49-F238E27FC236}">
                <a16:creationId xmlns:a16="http://schemas.microsoft.com/office/drawing/2014/main" id="{0BEFF3EA-5561-6BBF-EB23-076705949F2C}"/>
              </a:ext>
            </a:extLst>
          </p:cNvPr>
          <p:cNvSpPr>
            <a:spLocks noGrp="1"/>
          </p:cNvSpPr>
          <p:nvPr>
            <p:ph idx="1"/>
          </p:nvPr>
        </p:nvSpPr>
        <p:spPr/>
        <p:txBody>
          <a:bodyPr/>
          <a:lstStyle/>
          <a:p>
            <a:r>
              <a:rPr lang="en-US" dirty="0"/>
              <a:t>If the software is free, then you ("the user") is the product!</a:t>
            </a:r>
          </a:p>
        </p:txBody>
      </p:sp>
      <p:sp>
        <p:nvSpPr>
          <p:cNvPr id="4" name="Slide Number Placeholder 3">
            <a:extLst>
              <a:ext uri="{FF2B5EF4-FFF2-40B4-BE49-F238E27FC236}">
                <a16:creationId xmlns:a16="http://schemas.microsoft.com/office/drawing/2014/main" id="{6F9BD85C-0F18-89BB-01D8-CCE157F44F3C}"/>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118271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A99E-B363-F97B-690B-DA1BDAA6C4A9}"/>
              </a:ext>
            </a:extLst>
          </p:cNvPr>
          <p:cNvSpPr>
            <a:spLocks noGrp="1"/>
          </p:cNvSpPr>
          <p:nvPr>
            <p:ph type="title"/>
          </p:nvPr>
        </p:nvSpPr>
        <p:spPr/>
        <p:txBody>
          <a:bodyPr/>
          <a:lstStyle/>
          <a:p>
            <a:r>
              <a:rPr lang="en-US" dirty="0"/>
              <a:t>What is the legal and regulatory context?</a:t>
            </a:r>
          </a:p>
        </p:txBody>
      </p:sp>
      <p:sp>
        <p:nvSpPr>
          <p:cNvPr id="3" name="Content Placeholder 2">
            <a:extLst>
              <a:ext uri="{FF2B5EF4-FFF2-40B4-BE49-F238E27FC236}">
                <a16:creationId xmlns:a16="http://schemas.microsoft.com/office/drawing/2014/main" id="{7819CCA5-F21B-426D-7B8E-23991C85E142}"/>
              </a:ext>
            </a:extLst>
          </p:cNvPr>
          <p:cNvSpPr>
            <a:spLocks noGrp="1"/>
          </p:cNvSpPr>
          <p:nvPr>
            <p:ph idx="1"/>
          </p:nvPr>
        </p:nvSpPr>
        <p:spPr/>
        <p:txBody>
          <a:bodyPr/>
          <a:lstStyle/>
          <a:p>
            <a:r>
              <a:rPr lang="en-US" dirty="0"/>
              <a:t>Americans with Disabilities Act (ADA)</a:t>
            </a:r>
          </a:p>
          <a:p>
            <a:r>
              <a:rPr lang="en-US" dirty="0"/>
              <a:t>Litigation-averse sponsors may insist on elaborate Terms &amp; Conditions</a:t>
            </a:r>
          </a:p>
          <a:p>
            <a:r>
              <a:rPr lang="en-US" dirty="0"/>
              <a:t>Software for use in the EU may need to comply with the GPDR.</a:t>
            </a:r>
          </a:p>
          <a:p>
            <a:r>
              <a:rPr lang="en-US" dirty="0"/>
              <a:t>What about financial software?</a:t>
            </a:r>
          </a:p>
          <a:p>
            <a:r>
              <a:rPr lang="en-US" dirty="0"/>
              <a:t>What about personal data?</a:t>
            </a:r>
          </a:p>
          <a:p>
            <a:r>
              <a:rPr lang="en-US" dirty="0"/>
              <a:t>What about leaving cookies, etc., on our machines?</a:t>
            </a:r>
          </a:p>
          <a:p>
            <a:endParaRPr lang="en-US" dirty="0"/>
          </a:p>
        </p:txBody>
      </p:sp>
      <p:sp>
        <p:nvSpPr>
          <p:cNvPr id="4" name="Slide Number Placeholder 3">
            <a:extLst>
              <a:ext uri="{FF2B5EF4-FFF2-40B4-BE49-F238E27FC236}">
                <a16:creationId xmlns:a16="http://schemas.microsoft.com/office/drawing/2014/main" id="{D6EE66A2-6E4A-73AD-87DB-D42C68FC8C09}"/>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147852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ECDB-0256-66E4-F9F3-E960E7E585F7}"/>
              </a:ext>
            </a:extLst>
          </p:cNvPr>
          <p:cNvSpPr>
            <a:spLocks noGrp="1"/>
          </p:cNvSpPr>
          <p:nvPr>
            <p:ph type="title"/>
          </p:nvPr>
        </p:nvSpPr>
        <p:spPr/>
        <p:txBody>
          <a:bodyPr/>
          <a:lstStyle/>
          <a:p>
            <a:r>
              <a:rPr lang="en-US" dirty="0"/>
              <a:t>Is the activity of the software transparent?</a:t>
            </a:r>
          </a:p>
        </p:txBody>
      </p:sp>
      <p:sp>
        <p:nvSpPr>
          <p:cNvPr id="3" name="Content Placeholder 2">
            <a:extLst>
              <a:ext uri="{FF2B5EF4-FFF2-40B4-BE49-F238E27FC236}">
                <a16:creationId xmlns:a16="http://schemas.microsoft.com/office/drawing/2014/main" id="{799F64F3-FE5F-7E92-464A-44280E54339B}"/>
              </a:ext>
            </a:extLst>
          </p:cNvPr>
          <p:cNvSpPr>
            <a:spLocks noGrp="1"/>
          </p:cNvSpPr>
          <p:nvPr>
            <p:ph idx="1"/>
          </p:nvPr>
        </p:nvSpPr>
        <p:spPr/>
        <p:txBody>
          <a:bodyPr/>
          <a:lstStyle/>
          <a:p>
            <a:r>
              <a:rPr lang="en-US" dirty="0"/>
              <a:t>What data does it collect about the individual user?</a:t>
            </a:r>
          </a:p>
          <a:p>
            <a:r>
              <a:rPr lang="en-US" dirty="0"/>
              <a:t>Does it store things on our computers?</a:t>
            </a:r>
          </a:p>
          <a:p>
            <a:r>
              <a:rPr lang="en-US" dirty="0"/>
              <a:t>Does it touch our files? </a:t>
            </a:r>
          </a:p>
          <a:p>
            <a:pPr lvl="1"/>
            <a:r>
              <a:rPr lang="en-US" dirty="0"/>
              <a:t>Does it violate the "CIA" of computer security?</a:t>
            </a:r>
          </a:p>
        </p:txBody>
      </p:sp>
      <p:sp>
        <p:nvSpPr>
          <p:cNvPr id="4" name="Slide Number Placeholder 3">
            <a:extLst>
              <a:ext uri="{FF2B5EF4-FFF2-40B4-BE49-F238E27FC236}">
                <a16:creationId xmlns:a16="http://schemas.microsoft.com/office/drawing/2014/main" id="{EFEAE455-0CF4-C94F-6EB7-1A5F8AF42BE1}"/>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924751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68192-E177-2AFF-77EB-DDF056588DCF}"/>
              </a:ext>
            </a:extLst>
          </p:cNvPr>
          <p:cNvSpPr>
            <a:spLocks noGrp="1"/>
          </p:cNvSpPr>
          <p:nvPr>
            <p:ph type="title"/>
          </p:nvPr>
        </p:nvSpPr>
        <p:spPr/>
        <p:txBody>
          <a:bodyPr/>
          <a:lstStyle/>
          <a:p>
            <a:r>
              <a:rPr lang="en-US" dirty="0"/>
              <a:t>Special considerations for AI</a:t>
            </a:r>
          </a:p>
        </p:txBody>
      </p:sp>
      <p:sp>
        <p:nvSpPr>
          <p:cNvPr id="3" name="Content Placeholder 2">
            <a:extLst>
              <a:ext uri="{FF2B5EF4-FFF2-40B4-BE49-F238E27FC236}">
                <a16:creationId xmlns:a16="http://schemas.microsoft.com/office/drawing/2014/main" id="{B76EC69F-E609-22B7-CFA2-D3BD7B8C210C}"/>
              </a:ext>
            </a:extLst>
          </p:cNvPr>
          <p:cNvSpPr>
            <a:spLocks noGrp="1"/>
          </p:cNvSpPr>
          <p:nvPr>
            <p:ph idx="1"/>
          </p:nvPr>
        </p:nvSpPr>
        <p:spPr/>
        <p:txBody>
          <a:bodyPr/>
          <a:lstStyle/>
          <a:p>
            <a:r>
              <a:rPr lang="en-US" dirty="0"/>
              <a:t>What objective function is your LLM optimizing?</a:t>
            </a:r>
          </a:p>
          <a:p>
            <a:r>
              <a:rPr lang="en-US" dirty="0"/>
              <a:t>Incentives for AI system may be particularly mysterious</a:t>
            </a:r>
          </a:p>
          <a:p>
            <a:r>
              <a:rPr lang="en-US" dirty="0"/>
              <a:t>AI "agents" that operate in the real world present particularly complicated risks</a:t>
            </a:r>
          </a:p>
        </p:txBody>
      </p:sp>
      <p:sp>
        <p:nvSpPr>
          <p:cNvPr id="4" name="Slide Number Placeholder 3">
            <a:extLst>
              <a:ext uri="{FF2B5EF4-FFF2-40B4-BE49-F238E27FC236}">
                <a16:creationId xmlns:a16="http://schemas.microsoft.com/office/drawing/2014/main" id="{68CA160C-9825-055C-31F2-11E6F878396C}"/>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192971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FFD-3838-BFFF-B366-7ED303ECDE62}"/>
              </a:ext>
            </a:extLst>
          </p:cNvPr>
          <p:cNvSpPr>
            <a:spLocks noGrp="1"/>
          </p:cNvSpPr>
          <p:nvPr>
            <p:ph type="title"/>
          </p:nvPr>
        </p:nvSpPr>
        <p:spPr/>
        <p:txBody>
          <a:bodyPr/>
          <a:lstStyle/>
          <a:p>
            <a:r>
              <a:rPr lang="en-US" dirty="0" err="1"/>
              <a:t>aisafety.dance</a:t>
            </a:r>
            <a:endParaRPr lang="en-US" dirty="0"/>
          </a:p>
        </p:txBody>
      </p:sp>
      <p:sp>
        <p:nvSpPr>
          <p:cNvPr id="3" name="Content Placeholder 2">
            <a:extLst>
              <a:ext uri="{FF2B5EF4-FFF2-40B4-BE49-F238E27FC236}">
                <a16:creationId xmlns:a16="http://schemas.microsoft.com/office/drawing/2014/main" id="{EFFD1006-8CA5-6663-926C-63037F00D490}"/>
              </a:ext>
            </a:extLst>
          </p:cNvPr>
          <p:cNvSpPr>
            <a:spLocks noGrp="1"/>
          </p:cNvSpPr>
          <p:nvPr>
            <p:ph idx="1"/>
          </p:nvPr>
        </p:nvSpPr>
        <p:spPr/>
        <p:txBody>
          <a:bodyPr/>
          <a:lstStyle/>
          <a:p>
            <a:r>
              <a:rPr lang="en-US" dirty="0"/>
              <a:t>and ncase.me</a:t>
            </a:r>
          </a:p>
          <a:p>
            <a:endParaRPr lang="en-US" dirty="0"/>
          </a:p>
        </p:txBody>
      </p:sp>
      <p:sp>
        <p:nvSpPr>
          <p:cNvPr id="4" name="Slide Number Placeholder 3">
            <a:extLst>
              <a:ext uri="{FF2B5EF4-FFF2-40B4-BE49-F238E27FC236}">
                <a16:creationId xmlns:a16="http://schemas.microsoft.com/office/drawing/2014/main" id="{FCB0972F-E5C5-43FF-947A-09A36D4BA001}"/>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1644370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E0E3F-A0D7-2A7D-5F2B-1CDB7211721A}"/>
              </a:ext>
            </a:extLst>
          </p:cNvPr>
          <p:cNvSpPr>
            <a:spLocks noGrp="1"/>
          </p:cNvSpPr>
          <p:nvPr>
            <p:ph type="title"/>
          </p:nvPr>
        </p:nvSpPr>
        <p:spPr/>
        <p:txBody>
          <a:bodyPr/>
          <a:lstStyle/>
          <a:p>
            <a:r>
              <a:rPr lang="en-US" dirty="0"/>
              <a:t>ncase.me</a:t>
            </a:r>
          </a:p>
        </p:txBody>
      </p:sp>
      <p:sp>
        <p:nvSpPr>
          <p:cNvPr id="3" name="Content Placeholder 2">
            <a:extLst>
              <a:ext uri="{FF2B5EF4-FFF2-40B4-BE49-F238E27FC236}">
                <a16:creationId xmlns:a16="http://schemas.microsoft.com/office/drawing/2014/main" id="{5996ECBC-7020-D8CE-AD03-7793743C7A1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8E50226-B756-9541-B859-3462708E247C}"/>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1837211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5814-9DCE-9E34-AAE8-167244DC9255}"/>
              </a:ext>
            </a:extLst>
          </p:cNvPr>
          <p:cNvSpPr>
            <a:spLocks noGrp="1"/>
          </p:cNvSpPr>
          <p:nvPr>
            <p:ph type="title"/>
          </p:nvPr>
        </p:nvSpPr>
        <p:spPr/>
        <p:txBody>
          <a:bodyPr/>
          <a:lstStyle/>
          <a:p>
            <a:r>
              <a:rPr lang="en-US" dirty="0"/>
              <a:t>Consider human values throughout the project</a:t>
            </a:r>
          </a:p>
        </p:txBody>
      </p:sp>
      <p:sp>
        <p:nvSpPr>
          <p:cNvPr id="3" name="Content Placeholder 2">
            <a:extLst>
              <a:ext uri="{FF2B5EF4-FFF2-40B4-BE49-F238E27FC236}">
                <a16:creationId xmlns:a16="http://schemas.microsoft.com/office/drawing/2014/main" id="{CCEE7D4F-EF21-EC0A-A90A-F07801C3F163}"/>
              </a:ext>
            </a:extLst>
          </p:cNvPr>
          <p:cNvSpPr>
            <a:spLocks noGrp="1"/>
          </p:cNvSpPr>
          <p:nvPr>
            <p:ph idx="1"/>
          </p:nvPr>
        </p:nvSpPr>
        <p:spPr/>
        <p:txBody>
          <a:bodyPr/>
          <a:lstStyle/>
          <a:p>
            <a:r>
              <a:rPr lang="en-US" dirty="0"/>
              <a:t>Projects evolve, often in unpredictable ways</a:t>
            </a:r>
          </a:p>
          <a:p>
            <a:r>
              <a:rPr lang="en-US" dirty="0"/>
              <a:t>New issues may arise as the project is elaborated</a:t>
            </a:r>
          </a:p>
          <a:p>
            <a:r>
              <a:rPr lang="en-US" dirty="0"/>
              <a:t>Users will ALWAYS use the software in unexpected ways</a:t>
            </a:r>
          </a:p>
          <a:p>
            <a:endParaRPr lang="en-US" dirty="0"/>
          </a:p>
        </p:txBody>
      </p:sp>
      <p:sp>
        <p:nvSpPr>
          <p:cNvPr id="4" name="Slide Number Placeholder 3">
            <a:extLst>
              <a:ext uri="{FF2B5EF4-FFF2-40B4-BE49-F238E27FC236}">
                <a16:creationId xmlns:a16="http://schemas.microsoft.com/office/drawing/2014/main" id="{00EC8F6F-57D0-13D2-BE8A-A570843B8750}"/>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793716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3453626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44A1E7D9-3A83-6284-40F4-A1161632C5D0}"/>
              </a:ext>
            </a:extLst>
          </p:cNvPr>
          <p:cNvSpPr txBox="1"/>
          <p:nvPr/>
        </p:nvSpPr>
        <p:spPr>
          <a:xfrm>
            <a:off x="17451092" y="8294914"/>
            <a:ext cx="2992279" cy="24207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Rectangle 5">
            <a:extLst>
              <a:ext uri="{FF2B5EF4-FFF2-40B4-BE49-F238E27FC236}">
                <a16:creationId xmlns:a16="http://schemas.microsoft.com/office/drawing/2014/main" id="{7E9BEA27-A685-87EF-F2C3-1714BD60C2A4}"/>
              </a:ext>
            </a:extLst>
          </p:cNvPr>
          <p:cNvSpPr/>
          <p:nvPr/>
        </p:nvSpPr>
        <p:spPr>
          <a:xfrm>
            <a:off x="17842978" y="5878286"/>
            <a:ext cx="5866108" cy="719954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5400" dirty="0">
                <a:solidFill>
                  <a:schemeClr val="tx1"/>
                </a:solidFill>
              </a:rPr>
              <a:t>Update (January 2025): Or maybe the owner's politics will dictate your site's moderation policies (or lack thereof)</a:t>
            </a:r>
          </a:p>
        </p:txBody>
      </p:sp>
    </p:spTree>
    <p:extLst>
      <p:ext uri="{BB962C8B-B14F-4D97-AF65-F5344CB8AC3E}">
        <p14:creationId xmlns:p14="http://schemas.microsoft.com/office/powerpoint/2010/main" val="117126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74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24195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273C-7EF1-4FB8-9A4F-2BD4E88D9193}"/>
              </a:ext>
            </a:extLst>
          </p:cNvPr>
          <p:cNvSpPr>
            <a:spLocks noGrp="1"/>
          </p:cNvSpPr>
          <p:nvPr>
            <p:ph type="title"/>
          </p:nvPr>
        </p:nvSpPr>
        <p:spPr/>
        <p:txBody>
          <a:bodyPr/>
          <a:lstStyle/>
          <a:p>
            <a:r>
              <a:rPr lang="en-US" dirty="0"/>
              <a:t>There are SE-level mitigations for some of these risks</a:t>
            </a:r>
          </a:p>
        </p:txBody>
      </p:sp>
      <p:sp>
        <p:nvSpPr>
          <p:cNvPr id="3" name="Content Placeholder 2">
            <a:extLst>
              <a:ext uri="{FF2B5EF4-FFF2-40B4-BE49-F238E27FC236}">
                <a16:creationId xmlns:a16="http://schemas.microsoft.com/office/drawing/2014/main" id="{0F598777-9202-D588-6877-E8C0A1DA814E}"/>
              </a:ext>
            </a:extLst>
          </p:cNvPr>
          <p:cNvSpPr>
            <a:spLocks noGrp="1"/>
          </p:cNvSpPr>
          <p:nvPr>
            <p:ph idx="1"/>
          </p:nvPr>
        </p:nvSpPr>
        <p:spPr/>
        <p:txBody>
          <a:bodyPr/>
          <a:lstStyle/>
          <a:p>
            <a:r>
              <a:rPr lang="en-US" dirty="0"/>
              <a:t>Form a diverse team</a:t>
            </a:r>
          </a:p>
          <a:p>
            <a:pPr lvl="1"/>
            <a:r>
              <a:rPr lang="en-US" dirty="0"/>
              <a:t>People from diverse backgrounds bring different experiences and different perspectives</a:t>
            </a:r>
          </a:p>
          <a:p>
            <a:r>
              <a:rPr lang="en-US" dirty="0"/>
              <a:t>Consider human values throughout the project</a:t>
            </a:r>
          </a:p>
          <a:p>
            <a:r>
              <a:rPr lang="en-US" dirty="0"/>
              <a:t>Rely on standards when possible</a:t>
            </a:r>
          </a:p>
          <a:p>
            <a:pPr lvl="1"/>
            <a:r>
              <a:rPr lang="en-US" dirty="0"/>
              <a:t>ADA</a:t>
            </a:r>
          </a:p>
          <a:p>
            <a:pPr lvl="1"/>
            <a:r>
              <a:rPr lang="en-US" dirty="0"/>
              <a:t>ARIA</a:t>
            </a:r>
          </a:p>
          <a:p>
            <a:pPr lvl="1"/>
            <a:r>
              <a:rPr lang="en-US" dirty="0"/>
              <a:t>etc.</a:t>
            </a:r>
          </a:p>
          <a:p>
            <a:r>
              <a:rPr lang="en-US" dirty="0"/>
              <a:t>Monitor actual usage, user feedback</a:t>
            </a:r>
          </a:p>
          <a:p>
            <a:pPr lvl="1"/>
            <a:r>
              <a:rPr lang="en-US" dirty="0"/>
              <a:t>who? what? when?</a:t>
            </a:r>
          </a:p>
        </p:txBody>
      </p:sp>
      <p:sp>
        <p:nvSpPr>
          <p:cNvPr id="4" name="Slide Number Placeholder 3">
            <a:extLst>
              <a:ext uri="{FF2B5EF4-FFF2-40B4-BE49-F238E27FC236}">
                <a16:creationId xmlns:a16="http://schemas.microsoft.com/office/drawing/2014/main" id="{458B2ABF-8E65-E66C-A645-FC789E537300}"/>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42188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DE37-3457-8FBE-90A4-CF8698EA137C}"/>
              </a:ext>
            </a:extLst>
          </p:cNvPr>
          <p:cNvSpPr>
            <a:spLocks noGrp="1"/>
          </p:cNvSpPr>
          <p:nvPr>
            <p:ph type="title"/>
          </p:nvPr>
        </p:nvSpPr>
        <p:spPr/>
        <p:txBody>
          <a:bodyPr/>
          <a:lstStyle/>
          <a:p>
            <a:r>
              <a:rPr lang="en-US" dirty="0"/>
              <a:t>Systemic mitigations</a:t>
            </a:r>
          </a:p>
        </p:txBody>
      </p:sp>
      <p:sp>
        <p:nvSpPr>
          <p:cNvPr id="3" name="Content Placeholder 2">
            <a:extLst>
              <a:ext uri="{FF2B5EF4-FFF2-40B4-BE49-F238E27FC236}">
                <a16:creationId xmlns:a16="http://schemas.microsoft.com/office/drawing/2014/main" id="{15686675-80AA-8933-A697-989F45571435}"/>
              </a:ext>
            </a:extLst>
          </p:cNvPr>
          <p:cNvSpPr>
            <a:spLocks noGrp="1"/>
          </p:cNvSpPr>
          <p:nvPr>
            <p:ph idx="1"/>
          </p:nvPr>
        </p:nvSpPr>
        <p:spPr/>
        <p:txBody>
          <a:bodyPr/>
          <a:lstStyle/>
          <a:p>
            <a:r>
              <a:rPr lang="en-US" dirty="0"/>
              <a:t>Work for systemic change?</a:t>
            </a:r>
          </a:p>
          <a:p>
            <a:pPr lvl="1"/>
            <a:r>
              <a:rPr lang="en-US" dirty="0"/>
              <a:t>political, social, etc. </a:t>
            </a:r>
          </a:p>
          <a:p>
            <a:r>
              <a:rPr lang="en-US" dirty="0"/>
              <a:t>Work to convince developers to consider human values?</a:t>
            </a:r>
          </a:p>
          <a:p>
            <a:pPr lvl="1"/>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3A3F7F3-1F8F-667A-1379-33F1F7F54371}"/>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3505967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33505-2ADA-39B6-8DEF-2D1CCF234AA0}"/>
              </a:ext>
            </a:extLst>
          </p:cNvPr>
          <p:cNvSpPr>
            <a:spLocks noGrp="1"/>
          </p:cNvSpPr>
          <p:nvPr>
            <p:ph type="title"/>
          </p:nvPr>
        </p:nvSpPr>
        <p:spPr/>
        <p:txBody>
          <a:bodyPr/>
          <a:lstStyle/>
          <a:p>
            <a:r>
              <a:rPr lang="en-US" dirty="0"/>
              <a:t>What affects developer behavior?</a:t>
            </a:r>
          </a:p>
        </p:txBody>
      </p:sp>
      <p:sp>
        <p:nvSpPr>
          <p:cNvPr id="3" name="Content Placeholder 2">
            <a:extLst>
              <a:ext uri="{FF2B5EF4-FFF2-40B4-BE49-F238E27FC236}">
                <a16:creationId xmlns:a16="http://schemas.microsoft.com/office/drawing/2014/main" id="{49660443-1DE8-7437-1425-E52A57948803}"/>
              </a:ext>
            </a:extLst>
          </p:cNvPr>
          <p:cNvSpPr>
            <a:spLocks noGrp="1"/>
          </p:cNvSpPr>
          <p:nvPr>
            <p:ph idx="1"/>
          </p:nvPr>
        </p:nvSpPr>
        <p:spPr/>
        <p:txBody>
          <a:bodyPr/>
          <a:lstStyle/>
          <a:p>
            <a:r>
              <a:rPr lang="en-US" dirty="0"/>
              <a:t>Standards?</a:t>
            </a:r>
          </a:p>
          <a:p>
            <a:r>
              <a:rPr lang="en-US" dirty="0"/>
              <a:t>Codes of ethics?</a:t>
            </a:r>
          </a:p>
          <a:p>
            <a:r>
              <a:rPr lang="en-US" dirty="0"/>
              <a:t>Hippocratic oath?</a:t>
            </a:r>
          </a:p>
          <a:p>
            <a:pPr lvl="1"/>
            <a:r>
              <a:rPr lang="en-US" dirty="0"/>
              <a:t>(like a code of ethics, only bottom-up)</a:t>
            </a:r>
          </a:p>
        </p:txBody>
      </p:sp>
      <p:sp>
        <p:nvSpPr>
          <p:cNvPr id="4" name="Slide Number Placeholder 3">
            <a:extLst>
              <a:ext uri="{FF2B5EF4-FFF2-40B4-BE49-F238E27FC236}">
                <a16:creationId xmlns:a16="http://schemas.microsoft.com/office/drawing/2014/main" id="{AC1439B4-2CC0-326C-EDBB-87DC3DF1AB8B}"/>
              </a:ext>
            </a:extLst>
          </p:cNvPr>
          <p:cNvSpPr>
            <a:spLocks noGrp="1"/>
          </p:cNvSpPr>
          <p:nvPr>
            <p:ph type="sldNum" sz="quarter" idx="12"/>
          </p:nvPr>
        </p:nvSpPr>
        <p:spPr/>
        <p:txBody>
          <a:bodyPr/>
          <a:lstStyle/>
          <a:p>
            <a:fld id="{20F37917-FD3A-4669-9018-DA04BCDD3D75}" type="slidenum">
              <a:rPr lang="en-US" smtClean="0"/>
              <a:t>24</a:t>
            </a:fld>
            <a:endParaRPr lang="en-US"/>
          </a:p>
        </p:txBody>
      </p:sp>
    </p:spTree>
    <p:extLst>
      <p:ext uri="{BB962C8B-B14F-4D97-AF65-F5344CB8AC3E}">
        <p14:creationId xmlns:p14="http://schemas.microsoft.com/office/powerpoint/2010/main" val="2554375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a:bodyPr>
          <a:lstStyle/>
          <a:p>
            <a:r>
              <a:rPr dirty="0"/>
              <a:t>S</a:t>
            </a:r>
            <a:r>
              <a:rPr lang="en-US" dirty="0"/>
              <a:t>tandards can give guidance.</a:t>
            </a:r>
            <a:endParaRPr dirty="0"/>
          </a:p>
        </p:txBody>
      </p:sp>
      <p:sp>
        <p:nvSpPr>
          <p:cNvPr id="200" name="International bodies define standard processes that are designed to protect the public…"/>
          <p:cNvSpPr txBox="1">
            <a:spLocks noGrp="1"/>
          </p:cNvSpPr>
          <p:nvPr>
            <p:ph idx="1"/>
          </p:nvPr>
        </p:nvSpPr>
        <p:spPr>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endParaRPr lang="en-US" dirty="0"/>
          </a:p>
          <a:p>
            <a:r>
              <a:rPr lang="en-US" dirty="0"/>
              <a:t>You can work to update/expand existing and new standards</a:t>
            </a:r>
            <a:endParaRPr dirty="0"/>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F76D96-F254-844D-2841-065BE3740642}"/>
              </a:ext>
            </a:extLst>
          </p:cNvPr>
          <p:cNvSpPr>
            <a:spLocks noGrp="1"/>
          </p:cNvSpPr>
          <p:nvPr>
            <p:ph type="title"/>
          </p:nvPr>
        </p:nvSpPr>
        <p:spPr/>
        <p:txBody>
          <a:bodyPr/>
          <a:lstStyle/>
          <a:p>
            <a:r>
              <a:rPr lang="en-US" dirty="0"/>
              <a:t>A Hippocratic Oath for Software Developers?</a:t>
            </a:r>
          </a:p>
        </p:txBody>
      </p:sp>
      <p:sp>
        <p:nvSpPr>
          <p:cNvPr id="7" name="Content Placeholder 6">
            <a:extLst>
              <a:ext uri="{FF2B5EF4-FFF2-40B4-BE49-F238E27FC236}">
                <a16:creationId xmlns:a16="http://schemas.microsoft.com/office/drawing/2014/main" id="{C0B1453A-E28D-1EEF-F509-0695F77926CD}"/>
              </a:ext>
            </a:extLst>
          </p:cNvPr>
          <p:cNvSpPr>
            <a:spLocks noGrp="1"/>
          </p:cNvSpPr>
          <p:nvPr>
            <p:ph idx="1"/>
          </p:nvPr>
        </p:nvSpPr>
        <p:spPr/>
        <p:txBody>
          <a:bodyPr/>
          <a:lstStyle/>
          <a:p>
            <a:r>
              <a:rPr lang="en-US" dirty="0"/>
              <a:t>[need quotation…]</a:t>
            </a:r>
          </a:p>
          <a:p>
            <a:r>
              <a:rPr lang="en-US" dirty="0"/>
              <a:t>formulated collectively by practitioners, not by a professional body</a:t>
            </a:r>
          </a:p>
          <a:p>
            <a:r>
              <a:rPr lang="en-US" dirty="0"/>
              <a:t>Reinforced by social incentives</a:t>
            </a:r>
          </a:p>
          <a:p>
            <a:r>
              <a:rPr lang="en-US" dirty="0"/>
              <a:t>[what do doctors do?]</a:t>
            </a:r>
          </a:p>
        </p:txBody>
      </p:sp>
      <p:sp>
        <p:nvSpPr>
          <p:cNvPr id="5" name="Slide Number Placeholder 4">
            <a:extLst>
              <a:ext uri="{FF2B5EF4-FFF2-40B4-BE49-F238E27FC236}">
                <a16:creationId xmlns:a16="http://schemas.microsoft.com/office/drawing/2014/main" id="{E475C199-31D9-0714-8A16-1FEE5C31332F}"/>
              </a:ext>
            </a:extLst>
          </p:cNvPr>
          <p:cNvSpPr>
            <a:spLocks noGrp="1"/>
          </p:cNvSpPr>
          <p:nvPr>
            <p:ph type="sldNum" sz="quarter" idx="1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2563547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29</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a:t>
            </a:r>
          </a:p>
          <a:p>
            <a:r>
              <a:rPr lang="en-US" dirty="0"/>
              <a:t>Third-party data collection for hyper-targeted advertising</a:t>
            </a:r>
          </a:p>
          <a:p>
            <a:r>
              <a:rPr lang="en-US" dirty="0"/>
              <a:t>LLM's that harvest copyright or personal data</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30</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31</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32</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33</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34</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35</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36</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38</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39</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225647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40</a:t>
            </a:fld>
            <a:endParaRPr/>
          </a:p>
        </p:txBody>
      </p:sp>
    </p:spTree>
    <p:extLst>
      <p:ext uri="{BB962C8B-B14F-4D97-AF65-F5344CB8AC3E}">
        <p14:creationId xmlns:p14="http://schemas.microsoft.com/office/powerpoint/2010/main" val="376378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5</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38490566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27406413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52</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56</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57</a:t>
            </a:fld>
            <a:endParaRPr/>
          </a:p>
        </p:txBody>
      </p:sp>
    </p:spTree>
    <p:extLst>
      <p:ext uri="{BB962C8B-B14F-4D97-AF65-F5344CB8AC3E}">
        <p14:creationId xmlns:p14="http://schemas.microsoft.com/office/powerpoint/2010/main" val="24315725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rPr dirty="0"/>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435233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E0939D-BE21-3D10-1C8A-CD21DC57CDED}"/>
              </a:ext>
            </a:extLst>
          </p:cNvPr>
          <p:cNvSpPr>
            <a:spLocks noGrp="1"/>
          </p:cNvSpPr>
          <p:nvPr>
            <p:ph type="title"/>
          </p:nvPr>
        </p:nvSpPr>
        <p:spPr/>
        <p:txBody>
          <a:bodyPr/>
          <a:lstStyle/>
          <a:p>
            <a:r>
              <a:rPr lang="en-US" dirty="0"/>
              <a:t>What values might our software promote or diminish?</a:t>
            </a:r>
          </a:p>
        </p:txBody>
      </p:sp>
      <p:sp>
        <p:nvSpPr>
          <p:cNvPr id="6" name="Content Placeholder 5">
            <a:extLst>
              <a:ext uri="{FF2B5EF4-FFF2-40B4-BE49-F238E27FC236}">
                <a16:creationId xmlns:a16="http://schemas.microsoft.com/office/drawing/2014/main" id="{587AA8AD-C4A4-E230-CACC-DF453BD44346}"/>
              </a:ext>
            </a:extLst>
          </p:cNvPr>
          <p:cNvSpPr>
            <a:spLocks noGrp="1"/>
          </p:cNvSpPr>
          <p:nvPr>
            <p:ph idx="1"/>
          </p:nvPr>
        </p:nvSpPr>
        <p:spPr/>
        <p:txBody>
          <a:bodyPr>
            <a:normAutofit lnSpcReduction="10000"/>
          </a:bodyPr>
          <a:lstStyle/>
          <a:p>
            <a:pPr marL="603504" indent="-603504" defTabSz="2413955">
              <a:spcBef>
                <a:spcPts val="4400"/>
              </a:spcBef>
              <a:defRPr sz="4752"/>
            </a:pPr>
            <a:r>
              <a:rPr lang="en-US" dirty="0"/>
              <a:t>Human rights - Inalienable, fundamental rights to which all people are entitled </a:t>
            </a:r>
          </a:p>
          <a:p>
            <a:pPr marL="603504" indent="-603504" defTabSz="2413955">
              <a:spcBef>
                <a:spcPts val="4400"/>
              </a:spcBef>
              <a:defRPr sz="4752"/>
            </a:pPr>
            <a:r>
              <a:rPr lang="en-US" dirty="0"/>
              <a:t>Accessibility - Making all people successful users of the technology</a:t>
            </a:r>
          </a:p>
          <a:p>
            <a:pPr marL="603504" indent="-603504" defTabSz="2413955">
              <a:spcBef>
                <a:spcPts val="4400"/>
              </a:spcBef>
              <a:defRPr sz="4752"/>
            </a:pPr>
            <a:r>
              <a:rPr lang="en-US" dirty="0"/>
              <a:t>Justice - Procedural justice (process is fair) + distributive justice (outcomes are fair)</a:t>
            </a:r>
          </a:p>
          <a:p>
            <a:pPr marL="603504" indent="-603504" defTabSz="2413955">
              <a:spcBef>
                <a:spcPts val="4400"/>
              </a:spcBef>
              <a:defRPr sz="4752"/>
            </a:pPr>
            <a:r>
              <a:rPr lang="en-US" dirty="0"/>
              <a:t>Privacy - An individual’s agency in determining what information about them is shared</a:t>
            </a:r>
          </a:p>
          <a:p>
            <a:pPr marL="603504" indent="-603504" defTabSz="2413955">
              <a:spcBef>
                <a:spcPts val="4400"/>
              </a:spcBef>
              <a:defRPr sz="4752"/>
            </a:pPr>
            <a:r>
              <a:rPr lang="en-US" dirty="0"/>
              <a:t>Human welfare - Physical, material and psychological well-being</a:t>
            </a:r>
          </a:p>
          <a:p>
            <a:endParaRPr lang="en-US" dirty="0"/>
          </a:p>
        </p:txBody>
      </p:sp>
      <p:sp>
        <p:nvSpPr>
          <p:cNvPr id="4" name="Slide Number Placeholder 3">
            <a:extLst>
              <a:ext uri="{FF2B5EF4-FFF2-40B4-BE49-F238E27FC236}">
                <a16:creationId xmlns:a16="http://schemas.microsoft.com/office/drawing/2014/main" id="{CDA36108-1AAA-9632-4600-D37FF864DD35}"/>
              </a:ext>
            </a:extLst>
          </p:cNvPr>
          <p:cNvSpPr>
            <a:spLocks noGrp="1"/>
          </p:cNvSpPr>
          <p:nvPr>
            <p:ph type="sldNum" sz="quarter" idx="12"/>
          </p:nvPr>
        </p:nvSpPr>
        <p:spPr/>
        <p:txBody>
          <a:bodyPr/>
          <a:lstStyle/>
          <a:p>
            <a:fld id="{20F37917-FD3A-4669-9018-DA04BCDD3D75}" type="slidenum">
              <a:rPr lang="en-US" smtClean="0"/>
              <a:t>7</a:t>
            </a:fld>
            <a:endParaRPr lang="en-US"/>
          </a:p>
        </p:txBody>
      </p:sp>
      <p:pic>
        <p:nvPicPr>
          <p:cNvPr id="7" name="Image" descr="Image">
            <a:extLst>
              <a:ext uri="{FF2B5EF4-FFF2-40B4-BE49-F238E27FC236}">
                <a16:creationId xmlns:a16="http://schemas.microsoft.com/office/drawing/2014/main" id="{64303511-083C-24E8-C3FF-6409F0B2A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58246" y="4041471"/>
            <a:ext cx="4521231" cy="6620373"/>
          </a:xfrm>
          <a:prstGeom prst="rect">
            <a:avLst/>
          </a:prstGeom>
          <a:ln w="12700">
            <a:miter lim="400000"/>
          </a:ln>
        </p:spPr>
      </p:pic>
      <p:sp>
        <p:nvSpPr>
          <p:cNvPr id="10" name="Value Sensitive Design @ Khoury">
            <a:extLst>
              <a:ext uri="{FF2B5EF4-FFF2-40B4-BE49-F238E27FC236}">
                <a16:creationId xmlns:a16="http://schemas.microsoft.com/office/drawing/2014/main" id="{677DA760-B0CA-C8AE-5100-C55CD876CF14}"/>
              </a:ext>
            </a:extLst>
          </p:cNvPr>
          <p:cNvSpPr txBox="1"/>
          <p:nvPr/>
        </p:nvSpPr>
        <p:spPr>
          <a:xfrm>
            <a:off x="4599956" y="12158074"/>
            <a:ext cx="4890762"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sz="2800" u="sng" dirty="0">
                <a:hlinkClick r:id="rId3"/>
              </a:rPr>
              <a:t>Value Sensitive Design @ Khoury</a:t>
            </a:r>
          </a:p>
        </p:txBody>
      </p:sp>
    </p:spTree>
    <p:extLst>
      <p:ext uri="{BB962C8B-B14F-4D97-AF65-F5344CB8AC3E}">
        <p14:creationId xmlns:p14="http://schemas.microsoft.com/office/powerpoint/2010/main" val="225787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7955-60FC-1B8A-568D-FAF76D19DC47}"/>
              </a:ext>
            </a:extLst>
          </p:cNvPr>
          <p:cNvSpPr>
            <a:spLocks noGrp="1"/>
          </p:cNvSpPr>
          <p:nvPr>
            <p:ph type="title"/>
          </p:nvPr>
        </p:nvSpPr>
        <p:spPr/>
        <p:txBody>
          <a:bodyPr>
            <a:normAutofit fontScale="90000"/>
          </a:bodyPr>
          <a:lstStyle/>
          <a:p>
            <a:r>
              <a:rPr lang="en-US" dirty="0"/>
              <a:t>To analyze this, we have to understand the human and social contexts in which our software will run</a:t>
            </a:r>
          </a:p>
        </p:txBody>
      </p:sp>
      <p:sp>
        <p:nvSpPr>
          <p:cNvPr id="3" name="Content Placeholder 2">
            <a:extLst>
              <a:ext uri="{FF2B5EF4-FFF2-40B4-BE49-F238E27FC236}">
                <a16:creationId xmlns:a16="http://schemas.microsoft.com/office/drawing/2014/main" id="{43FCB9CC-3162-3D69-0E3D-EB01018773AB}"/>
              </a:ext>
            </a:extLst>
          </p:cNvPr>
          <p:cNvSpPr>
            <a:spLocks noGrp="1"/>
          </p:cNvSpPr>
          <p:nvPr>
            <p:ph idx="1"/>
          </p:nvPr>
        </p:nvSpPr>
        <p:spPr/>
        <p:txBody>
          <a:bodyPr/>
          <a:lstStyle/>
          <a:p>
            <a:r>
              <a:rPr lang="en-US" dirty="0"/>
              <a:t>Social Context</a:t>
            </a:r>
          </a:p>
          <a:p>
            <a:r>
              <a:rPr lang="en-US" dirty="0"/>
              <a:t>Business Context</a:t>
            </a:r>
          </a:p>
          <a:p>
            <a:r>
              <a:rPr lang="en-US" dirty="0"/>
              <a:t>Legal and Regulatory Context</a:t>
            </a:r>
          </a:p>
        </p:txBody>
      </p:sp>
      <p:sp>
        <p:nvSpPr>
          <p:cNvPr id="4" name="Slide Number Placeholder 3">
            <a:extLst>
              <a:ext uri="{FF2B5EF4-FFF2-40B4-BE49-F238E27FC236}">
                <a16:creationId xmlns:a16="http://schemas.microsoft.com/office/drawing/2014/main" id="{71504E8F-5A70-4CF0-E30F-4A4935B7609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883725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8DC3-E1BC-2E50-0B07-15D5384D9C51}"/>
              </a:ext>
            </a:extLst>
          </p:cNvPr>
          <p:cNvSpPr>
            <a:spLocks noGrp="1"/>
          </p:cNvSpPr>
          <p:nvPr>
            <p:ph type="title"/>
          </p:nvPr>
        </p:nvSpPr>
        <p:spPr/>
        <p:txBody>
          <a:bodyPr/>
          <a:lstStyle/>
          <a:p>
            <a:r>
              <a:rPr lang="en-US" dirty="0"/>
              <a:t>Some categories of questions to ask:</a:t>
            </a:r>
          </a:p>
        </p:txBody>
      </p:sp>
      <p:sp>
        <p:nvSpPr>
          <p:cNvPr id="3" name="Content Placeholder 2">
            <a:extLst>
              <a:ext uri="{FF2B5EF4-FFF2-40B4-BE49-F238E27FC236}">
                <a16:creationId xmlns:a16="http://schemas.microsoft.com/office/drawing/2014/main" id="{D7EEFF92-0BEE-9091-C0FD-47688522B6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5F1DADB-8444-FA67-6A84-0E7DBDB417D5}"/>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355691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5408</TotalTime>
  <Words>6781</Words>
  <Application>Microsoft Office PowerPoint</Application>
  <PresentationFormat>Custom</PresentationFormat>
  <Paragraphs>536</Paragraphs>
  <Slides>58</Slides>
  <Notes>38</Notes>
  <HiddenSlides>6</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58</vt:i4>
      </vt:variant>
    </vt:vector>
  </HeadingPairs>
  <TitlesOfParts>
    <vt:vector size="68"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Human Values</vt:lpstr>
      <vt:lpstr>Learning Goals</vt:lpstr>
      <vt:lpstr>Ethically and morally implicated technology is everywhere!</vt:lpstr>
      <vt:lpstr>And this is only the tip of the iceberg</vt:lpstr>
      <vt:lpstr>Equity and Software</vt:lpstr>
      <vt:lpstr>Recognize inequities in your software</vt:lpstr>
      <vt:lpstr>What values might our software promote or diminish?</vt:lpstr>
      <vt:lpstr>To analyze this, we have to understand the human and social contexts in which our software will run</vt:lpstr>
      <vt:lpstr>Some categories of questions to ask:</vt:lpstr>
      <vt:lpstr>What is the social context?</vt:lpstr>
      <vt:lpstr>What is the business context?</vt:lpstr>
      <vt:lpstr>Who is selling what to who?</vt:lpstr>
      <vt:lpstr>What is the legal and regulatory context?</vt:lpstr>
      <vt:lpstr>Is the activity of the software transparent?</vt:lpstr>
      <vt:lpstr>Special considerations for AI</vt:lpstr>
      <vt:lpstr>aisafety.dance</vt:lpstr>
      <vt:lpstr>ncase.me</vt:lpstr>
      <vt:lpstr>Consider human values throughout the project</vt:lpstr>
      <vt:lpstr>Identifying Unintended Consequences</vt:lpstr>
      <vt:lpstr>Example 1: Content Moderation</vt:lpstr>
      <vt:lpstr>Example 2: Image Generation</vt:lpstr>
      <vt:lpstr>There are SE-level mitigations for some of these risks</vt:lpstr>
      <vt:lpstr>Systemic mitigations</vt:lpstr>
      <vt:lpstr>What affects developer behavior?</vt:lpstr>
      <vt:lpstr>Standards can give guidance.</vt:lpstr>
      <vt:lpstr>Code of Ethics</vt:lpstr>
      <vt:lpstr>A Hippocratic Oath for Software Developers?</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1: Content Moderation</vt:lpstr>
      <vt:lpstr>Example 2: Image Generation</vt:lpstr>
      <vt:lpstr>Strategies for Addressing Value Tensions</vt:lpstr>
      <vt:lpstr>Practical Tips</vt:lpstr>
      <vt:lpstr>Where does this leave us?</vt:lpstr>
      <vt:lpstr>There is a lot more work to be done</vt:lpstr>
      <vt:lpstr>Review</vt:lpstr>
      <vt:lpstr>Following regulations alone is not enough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21</cp:revision>
  <dcterms:modified xsi:type="dcterms:W3CDTF">2025-03-31T16:53:42Z</dcterms:modified>
</cp:coreProperties>
</file>